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1"/>
  </p:sldMasterIdLst>
  <p:notesMasterIdLst>
    <p:notesMasterId r:id="rId50"/>
  </p:notesMasterIdLst>
  <p:handoutMasterIdLst>
    <p:handoutMasterId r:id="rId51"/>
  </p:handoutMasterIdLst>
  <p:sldIdLst>
    <p:sldId id="268" r:id="rId2"/>
    <p:sldId id="274" r:id="rId3"/>
    <p:sldId id="563" r:id="rId4"/>
    <p:sldId id="599" r:id="rId5"/>
    <p:sldId id="365" r:id="rId6"/>
    <p:sldId id="565" r:id="rId7"/>
    <p:sldId id="350" r:id="rId8"/>
    <p:sldId id="484" r:id="rId9"/>
    <p:sldId id="628" r:id="rId10"/>
    <p:sldId id="629" r:id="rId11"/>
    <p:sldId id="630" r:id="rId12"/>
    <p:sldId id="631" r:id="rId13"/>
    <p:sldId id="632" r:id="rId14"/>
    <p:sldId id="634" r:id="rId15"/>
    <p:sldId id="645" r:id="rId16"/>
    <p:sldId id="646" r:id="rId17"/>
    <p:sldId id="647" r:id="rId18"/>
    <p:sldId id="648" r:id="rId19"/>
    <p:sldId id="649" r:id="rId20"/>
    <p:sldId id="650" r:id="rId21"/>
    <p:sldId id="435" r:id="rId22"/>
    <p:sldId id="583" r:id="rId23"/>
    <p:sldId id="584" r:id="rId24"/>
    <p:sldId id="585" r:id="rId25"/>
    <p:sldId id="286" r:id="rId26"/>
    <p:sldId id="620" r:id="rId27"/>
    <p:sldId id="621" r:id="rId28"/>
    <p:sldId id="637" r:id="rId29"/>
    <p:sldId id="638" r:id="rId30"/>
    <p:sldId id="639" r:id="rId31"/>
    <p:sldId id="640" r:id="rId32"/>
    <p:sldId id="641" r:id="rId33"/>
    <p:sldId id="642" r:id="rId34"/>
    <p:sldId id="643" r:id="rId35"/>
    <p:sldId id="644" r:id="rId36"/>
    <p:sldId id="618" r:id="rId37"/>
    <p:sldId id="442" r:id="rId38"/>
    <p:sldId id="448" r:id="rId39"/>
    <p:sldId id="615" r:id="rId40"/>
    <p:sldId id="616" r:id="rId41"/>
    <p:sldId id="586" r:id="rId42"/>
    <p:sldId id="598" r:id="rId43"/>
    <p:sldId id="590" r:id="rId44"/>
    <p:sldId id="651" r:id="rId45"/>
    <p:sldId id="652" r:id="rId46"/>
    <p:sldId id="653" r:id="rId47"/>
    <p:sldId id="654" r:id="rId48"/>
    <p:sldId id="655" r:id="rId49"/>
  </p:sldIdLst>
  <p:sldSz cx="12192000" cy="6858000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S" initials="DRS" lastIdx="1" clrIdx="0">
    <p:extLst>
      <p:ext uri="{19B8F6BF-5375-455C-9EA6-DF929625EA0E}">
        <p15:presenceInfo xmlns:p15="http://schemas.microsoft.com/office/powerpoint/2012/main" userId="DR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B9B9"/>
    <a:srgbClr val="000066"/>
    <a:srgbClr val="0000C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5721" autoAdjust="0"/>
    <p:restoredTop sz="65116" autoAdjust="0"/>
  </p:normalViewPr>
  <p:slideViewPr>
    <p:cSldViewPr>
      <p:cViewPr varScale="1">
        <p:scale>
          <a:sx n="74" d="100"/>
          <a:sy n="74" d="100"/>
        </p:scale>
        <p:origin x="55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6173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2378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6173" y="8772378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FC7E7E4-7E30-45A3-A869-C6A9FB7B3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776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173" y="0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pPr>
              <a:defRPr/>
            </a:pPr>
            <a:fld id="{60A49C4C-3385-4138-B8DC-A8F796C31CF0}" type="datetimeFigureOut">
              <a:rPr lang="en-US"/>
              <a:pPr>
                <a:defRPr/>
              </a:pPr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637" y="4387767"/>
            <a:ext cx="5558801" cy="4155919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378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173" y="8772378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pPr>
              <a:defRPr/>
            </a:pPr>
            <a:fld id="{27C73766-80C3-4B28-B6A2-5A184E609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26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51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51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6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712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105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544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35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388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3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057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998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622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2565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445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628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750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325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20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556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714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440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554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24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047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97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310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11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256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17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47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08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C73766-80C3-4B28-B6A2-5A184E6090B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84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914400" y="2393950"/>
            <a:ext cx="103632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D170F-B5D0-4A21-AA06-9EF1E1FC6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37E95-C347-4754-AFD2-0FC125F50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5122" y="304800"/>
            <a:ext cx="2669116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3" y="304800"/>
            <a:ext cx="7806267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FEEA-B336-40DF-916A-08E7D99A5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233" y="304805"/>
            <a:ext cx="10668000" cy="1216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755652" y="1752600"/>
            <a:ext cx="10668000" cy="4267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0FBC9-4904-4245-8A91-A08BE259B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2BC62-5790-4D44-9AEC-E0E2C83A3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4" descr="DOJ se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8588"/>
            <a:ext cx="1371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 userDrawn="1"/>
        </p:nvSpPr>
        <p:spPr bwMode="auto">
          <a:xfrm>
            <a:off x="2336800" y="389466"/>
            <a:ext cx="6400800" cy="75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sz="2400" b="1" dirty="0">
                <a:solidFill>
                  <a:srgbClr val="000066"/>
                </a:solidFill>
                <a:latin typeface="Times New Roman" pitchFamily="18" charset="0"/>
              </a:rPr>
              <a:t>U.S. Department of Justice</a:t>
            </a:r>
          </a:p>
          <a:p>
            <a:pPr eaLnBrk="1" hangingPunct="1">
              <a:lnSpc>
                <a:spcPct val="45000"/>
              </a:lnSpc>
              <a:spcBef>
                <a:spcPct val="50000"/>
              </a:spcBef>
            </a:pPr>
            <a:r>
              <a:rPr lang="en-US" sz="2400" dirty="0">
                <a:solidFill>
                  <a:srgbClr val="000066"/>
                </a:solidFill>
                <a:latin typeface="Times New Roman" pitchFamily="18" charset="0"/>
              </a:rPr>
              <a:t>Civil Rights Division</a:t>
            </a:r>
          </a:p>
        </p:txBody>
      </p:sp>
      <p:pic>
        <p:nvPicPr>
          <p:cNvPr id="9" name="Picture 6" descr="Image of a city bus.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0" y="128588"/>
            <a:ext cx="1987882" cy="1238927"/>
          </a:xfrm>
          <a:prstGeom prst="rect">
            <a:avLst/>
          </a:prstGeom>
          <a:noFill/>
        </p:spPr>
      </p:pic>
      <p:pic>
        <p:nvPicPr>
          <p:cNvPr id="10" name="Picture 2" descr="Image of a paratransit van.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334871" y="341547"/>
            <a:ext cx="1486690" cy="114709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8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F35AC-8440-43B8-AE25-AE0A07EC3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2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2" y="1752600"/>
            <a:ext cx="5232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E968-AD39-4F39-BAB0-8B4212122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3ED25-DE3C-4065-8CE8-E450E22AE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802B7-D7E8-4EFF-8899-6F67186E4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D43BB-7E86-4B4E-9C1B-FECFE8E4A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5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026D8-0198-404D-AB49-A941C8432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3A79A-1FB7-4D86-A952-B6FCA572C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6233" y="304801"/>
            <a:ext cx="10668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1" y="1752600"/>
            <a:ext cx="10668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0052" name="AutoShape 4"/>
          <p:cNvSpPr>
            <a:spLocks noChangeArrowheads="1"/>
          </p:cNvSpPr>
          <p:nvPr/>
        </p:nvSpPr>
        <p:spPr bwMode="auto">
          <a:xfrm>
            <a:off x="812801" y="1566866"/>
            <a:ext cx="10610851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30053" name="Line 5"/>
          <p:cNvSpPr>
            <a:spLocks noChangeShapeType="1"/>
          </p:cNvSpPr>
          <p:nvPr/>
        </p:nvSpPr>
        <p:spPr bwMode="auto">
          <a:xfrm flipV="1">
            <a:off x="812800" y="6172200"/>
            <a:ext cx="105664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005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91AEB45-FBFC-4203-BC9B-26FC44381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nsit.dot.gov/ada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.gov/" TargetMode="External"/><Relationship Id="rId2" Type="http://schemas.openxmlformats.org/officeDocument/2006/relationships/hyperlink" Target="mailto:david.knight@usdoj.gov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.gov/filing_complaint.htm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://www.nadtc.org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da.gov/chariot_trans_sa.html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.gov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ta.dot.gov/ad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nsit.dot.gov/ad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llustration of a b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368900"/>
            <a:ext cx="3124200" cy="2213719"/>
          </a:xfrm>
          <a:prstGeom prst="rect">
            <a:avLst/>
          </a:prstGeom>
          <a:noFill/>
        </p:spPr>
      </p:pic>
      <p:pic>
        <p:nvPicPr>
          <p:cNvPr id="70660" name="Picture 4" descr="Image of a yellow taxi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3220" y="3429000"/>
            <a:ext cx="2764290" cy="1701102"/>
          </a:xfrm>
          <a:prstGeom prst="rect">
            <a:avLst/>
          </a:prstGeom>
          <a:noFill/>
        </p:spPr>
      </p:pic>
      <p:pic>
        <p:nvPicPr>
          <p:cNvPr id="12" name="Picture 2" descr="http://www.wurlington-bros.com/DC/MetroTrainMod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2795553"/>
            <a:ext cx="3423603" cy="25334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1676403"/>
            <a:ext cx="5943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Transportation Accessibility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697510" y="4519877"/>
            <a:ext cx="5029200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itchFamily="34" charset="0"/>
                <a:cs typeface="Tahoma" pitchFamily="34" charset="0"/>
              </a:rPr>
              <a:t>David Knight</a:t>
            </a:r>
          </a:p>
          <a:p>
            <a:pPr algn="ctr">
              <a:defRPr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itchFamily="34" charset="0"/>
                <a:cs typeface="Tahoma" pitchFamily="34" charset="0"/>
              </a:rPr>
              <a:t>Disability Rights Section</a:t>
            </a:r>
          </a:p>
          <a:p>
            <a:pPr algn="ctr">
              <a:defRPr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itchFamily="34" charset="0"/>
                <a:cs typeface="Tahoma" pitchFamily="34" charset="0"/>
              </a:rPr>
              <a:t>U.S. Department of Justice</a:t>
            </a:r>
          </a:p>
          <a:p>
            <a:pPr algn="ctr">
              <a:defRPr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itchFamily="34" charset="0"/>
                <a:cs typeface="Tahoma" pitchFamily="34" charset="0"/>
              </a:rPr>
              <a:t>david.knight@usdoj.gov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1708150"/>
            <a:ext cx="106172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Private Entities </a:t>
            </a:r>
            <a:r>
              <a:rPr lang="en-US" sz="4200" b="1" u="sng" dirty="0">
                <a:solidFill>
                  <a:schemeClr val="accent1"/>
                </a:solidFill>
              </a:rPr>
              <a:t>Primarily</a:t>
            </a:r>
            <a:r>
              <a:rPr lang="en-US" sz="4200" b="1" dirty="0">
                <a:solidFill>
                  <a:schemeClr val="accent1"/>
                </a:solidFill>
              </a:rPr>
              <a:t> Engaged in Transportation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470150"/>
            <a:ext cx="10388600" cy="347345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Airport (and other) Shuttles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Sightseeing companies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Taxis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Transportation Network Companies</a:t>
            </a:r>
          </a:p>
          <a:p>
            <a:pPr marL="0" indent="0" eaLnBrk="1" hangingPunct="1"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				</a:t>
            </a:r>
          </a:p>
          <a:p>
            <a:pPr marL="0" indent="0" eaLnBrk="1" hangingPunct="1">
              <a:buSzPct val="75000"/>
              <a:buNone/>
            </a:pPr>
            <a:endParaRPr lang="en-US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 algn="r" eaLnBrk="1" hangingPunct="1"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					49 C.F.R. § 37.103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78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6012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Taxis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10388600" cy="3276600"/>
          </a:xfrm>
        </p:spPr>
        <p:txBody>
          <a:bodyPr/>
          <a:lstStyle/>
          <a:p>
            <a:pPr eaLnBrk="1" hangingPunct="1">
              <a:buSzPct val="75000"/>
              <a:buFont typeface="Wingdings" panose="05000000000000000000" pitchFamily="2" charset="2"/>
              <a:buChar char="§"/>
            </a:pPr>
            <a:r>
              <a:rPr lang="en-US" sz="3200" dirty="0"/>
              <a:t>Non discrimination requirements apply</a:t>
            </a:r>
          </a:p>
          <a:p>
            <a:pPr eaLnBrk="1" hangingPunct="1">
              <a:buSzPct val="75000"/>
              <a:buNone/>
            </a:pPr>
            <a:r>
              <a:rPr lang="en-US" sz="2200" dirty="0">
                <a:solidFill>
                  <a:srgbClr val="002060"/>
                </a:solidFill>
                <a:latin typeface="Arial Black" panose="020B0A04020102020204" pitchFamily="34" charset="0"/>
              </a:rPr>
              <a:t>§ 37.29(b):</a:t>
            </a:r>
            <a:r>
              <a:rPr lang="en-US" sz="2200" dirty="0"/>
              <a:t> </a:t>
            </a:r>
            <a:endParaRPr lang="en-US" sz="3200" dirty="0"/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Taxi services are not required to purchase or lease accessible “automobiles”</a:t>
            </a:r>
            <a:endParaRPr lang="en-US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“Other than an automobile” must be accessible unless equivalent service can be demonstrated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2000" dirty="0"/>
          </a:p>
          <a:p>
            <a:pPr lvl="1" eaLnBrk="1" hangingPunct="1">
              <a:buSzPct val="75000"/>
              <a:buFont typeface="Wingdings" pitchFamily="2" charset="2"/>
              <a:buChar char="§"/>
            </a:pPr>
            <a:endParaRPr lang="en-US" sz="3200" u="sng" dirty="0"/>
          </a:p>
          <a:p>
            <a:pPr eaLnBrk="1" hangingPunct="1">
              <a:buSzPct val="75000"/>
              <a:buNone/>
            </a:pPr>
            <a:endParaRPr lang="en-US" sz="3200" dirty="0"/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19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OJ 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8588"/>
            <a:ext cx="1371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-973282" y="3505200"/>
            <a:ext cx="6366164" cy="27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endParaRPr lang="en-US" sz="1600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6012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Shuttle Companies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33697" y="2514600"/>
            <a:ext cx="8001000" cy="32766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Demand responsive (</a:t>
            </a:r>
            <a:r>
              <a:rPr lang="en-US" sz="3200" i="1" dirty="0"/>
              <a:t>i.e.</a:t>
            </a:r>
            <a:r>
              <a:rPr lang="en-US" sz="3200" dirty="0"/>
              <a:t>, airport shuttle)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Non discrimination requirements apply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u="sng" dirty="0"/>
              <a:t>Vehicle Acquisition</a:t>
            </a:r>
            <a:r>
              <a:rPr lang="en-US" sz="3200" dirty="0"/>
              <a:t>:  Purchase or lease of a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new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/>
              <a:t>vehicle over 8 passengers must be accessible, </a:t>
            </a:r>
            <a:r>
              <a:rPr lang="en-US" sz="3200" b="1" dirty="0"/>
              <a:t>OR</a:t>
            </a:r>
            <a:r>
              <a:rPr lang="en-US" sz="3200" dirty="0"/>
              <a:t> they must ensure the service provides “equivalent service”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2000" dirty="0"/>
          </a:p>
          <a:p>
            <a:pPr lvl="1" eaLnBrk="1" hangingPunct="1">
              <a:buSzPct val="75000"/>
              <a:buFont typeface="Wingdings" pitchFamily="2" charset="2"/>
              <a:buChar char="§"/>
            </a:pPr>
            <a:endParaRPr lang="en-US" sz="3200" u="sng" dirty="0"/>
          </a:p>
          <a:p>
            <a:pPr eaLnBrk="1" hangingPunct="1">
              <a:buSzPct val="75000"/>
              <a:buNone/>
            </a:pPr>
            <a:endParaRPr lang="en-US" sz="3200" dirty="0"/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20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OJ 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96" y="107519"/>
            <a:ext cx="1371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09696" y="1676400"/>
            <a:ext cx="9678989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“Equivalent Service”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295400" y="2286000"/>
            <a:ext cx="10083800" cy="2971800"/>
          </a:xfrm>
        </p:spPr>
        <p:txBody>
          <a:bodyPr/>
          <a:lstStyle/>
          <a:p>
            <a:pPr eaLnBrk="1" hangingPunct="1">
              <a:buSzPct val="75000"/>
              <a:buNone/>
            </a:pPr>
            <a:r>
              <a:rPr lang="en-US" sz="3200" dirty="0"/>
              <a:t>Equivalent with respect to:</a:t>
            </a:r>
          </a:p>
          <a:p>
            <a:pPr marL="985837" lvl="1" indent="-514350" eaLnBrk="1" hangingPunct="1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400" dirty="0"/>
              <a:t>Schedule / Response Time</a:t>
            </a:r>
          </a:p>
          <a:p>
            <a:pPr marL="985837" lvl="1" indent="-514350" eaLnBrk="1" hangingPunct="1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400" dirty="0"/>
              <a:t>Fares</a:t>
            </a:r>
          </a:p>
          <a:p>
            <a:pPr marL="985837" lvl="1" indent="-514350" eaLnBrk="1" hangingPunct="1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400" dirty="0"/>
              <a:t>Geographic Area of Service</a:t>
            </a:r>
          </a:p>
          <a:p>
            <a:pPr marL="985837" lvl="1" indent="-514350" eaLnBrk="1" hangingPunct="1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400" dirty="0"/>
              <a:t>Hours and Days of Service</a:t>
            </a:r>
          </a:p>
          <a:p>
            <a:pPr marL="985837" lvl="1" indent="-514350" eaLnBrk="1" hangingPunct="1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400" dirty="0"/>
              <a:t>Availability of Information</a:t>
            </a:r>
          </a:p>
          <a:p>
            <a:pPr marL="985837" lvl="1" indent="-514350" eaLnBrk="1" hangingPunct="1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400" dirty="0"/>
              <a:t>Reservations capability</a:t>
            </a:r>
          </a:p>
          <a:p>
            <a:pPr marL="985837" lvl="1" indent="-514350" eaLnBrk="1" hangingPunct="1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400" dirty="0"/>
              <a:t>Capacity</a:t>
            </a:r>
          </a:p>
          <a:p>
            <a:pPr marL="985837" lvl="1" indent="-514350" eaLnBrk="1" hangingPunct="1">
              <a:spcBef>
                <a:spcPts val="200"/>
              </a:spcBef>
              <a:buSzPct val="75000"/>
              <a:buFont typeface="+mj-lt"/>
              <a:buAutoNum type="arabicPeriod"/>
            </a:pPr>
            <a:r>
              <a:rPr lang="en-US" sz="2400" dirty="0"/>
              <a:t>Priority or Trip Purpose Restrictions                        </a:t>
            </a:r>
            <a:r>
              <a:rPr lang="en-US" sz="20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37.105</a:t>
            </a:r>
            <a:endParaRPr lang="en-US" sz="1800" dirty="0"/>
          </a:p>
          <a:p>
            <a:pPr marL="985837" lvl="1" indent="-514350" eaLnBrk="1" hangingPunct="1">
              <a:spcBef>
                <a:spcPts val="200"/>
              </a:spcBef>
              <a:buSzPct val="75000"/>
              <a:buNone/>
            </a:pPr>
            <a:r>
              <a:rPr lang="en-US" sz="2400" dirty="0"/>
              <a:t>					</a:t>
            </a:r>
            <a:endParaRPr lang="en-US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082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OJ 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5078" y="128588"/>
            <a:ext cx="1371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05078" y="1752600"/>
            <a:ext cx="9634322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Fixed Route Private Transportation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9220200" cy="32766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(</a:t>
            </a:r>
            <a:r>
              <a:rPr lang="en-US" sz="3200" i="1" dirty="0"/>
              <a:t>i.e.</a:t>
            </a:r>
            <a:r>
              <a:rPr lang="en-US" sz="3200" dirty="0"/>
              <a:t>, sightseeing tours, shuttles on a schedule)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Non discrimination requirements apply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u="sng" dirty="0"/>
              <a:t>Vehicle Acquisition</a:t>
            </a:r>
            <a:r>
              <a:rPr lang="en-US" sz="3200" dirty="0"/>
              <a:t>:  Purchase or lease of a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new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/>
              <a:t>vehicle over 8 passengers must be accessible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2000" dirty="0"/>
          </a:p>
          <a:p>
            <a:pPr lvl="1" eaLnBrk="1" hangingPunct="1">
              <a:buSzPct val="75000"/>
              <a:buFont typeface="Wingdings" pitchFamily="2" charset="2"/>
              <a:buChar char="§"/>
            </a:pPr>
            <a:endParaRPr lang="en-US" sz="3200" u="sng" dirty="0"/>
          </a:p>
          <a:p>
            <a:pPr eaLnBrk="1" hangingPunct="1">
              <a:buSzPct val="75000"/>
              <a:buNone/>
            </a:pPr>
            <a:endParaRPr lang="en-US" sz="3200" dirty="0"/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61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0" y="3810000"/>
            <a:ext cx="8382000" cy="762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5400" b="1" cap="small" dirty="0">
                <a:solidFill>
                  <a:schemeClr val="accent1"/>
                </a:solidFill>
              </a:rPr>
              <a:t>Vehicle Accessibility Requirements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25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76458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Resource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143000" y="2538458"/>
            <a:ext cx="10058400" cy="3252742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FTA Circular 4710.1 – Americans with Disabilities Act: Guidance, Nov. 4, 2015 found at </a:t>
            </a:r>
            <a:r>
              <a:rPr lang="en-US" sz="2800" dirty="0">
                <a:hlinkClick r:id="rId3"/>
              </a:rPr>
              <a:t>www.transit.dot.gov/ada</a:t>
            </a:r>
            <a:r>
              <a:rPr lang="en-US" sz="2800" dirty="0"/>
              <a:t> </a:t>
            </a:r>
          </a:p>
          <a:p>
            <a:pPr eaLnBrk="1" hangingPunct="1">
              <a:buSzPct val="75000"/>
              <a:buNone/>
            </a:pPr>
            <a:r>
              <a:rPr lang="en-US" sz="3200" dirty="0"/>
              <a:t>	</a:t>
            </a:r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3505200"/>
            <a:ext cx="6248400" cy="4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73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6012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Vehicle Accessibility Standards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14600"/>
            <a:ext cx="10134600" cy="3581400"/>
          </a:xfrm>
        </p:spPr>
        <p:txBody>
          <a:bodyPr/>
          <a:lstStyle/>
          <a:p>
            <a:pPr eaLnBrk="1" hangingPunct="1">
              <a:spcBef>
                <a:spcPts val="400"/>
              </a:spcBef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Part 38</a:t>
            </a:r>
          </a:p>
          <a:p>
            <a:pPr eaLnBrk="1" hangingPunct="1">
              <a:spcBef>
                <a:spcPts val="400"/>
              </a:spcBef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FTA Circular Ch. 4, Attachment 4-1 (optional checklist)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938" y="3505200"/>
            <a:ext cx="6062662" cy="416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5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6012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Vehicle Accessibility Standards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14600"/>
            <a:ext cx="4648200" cy="3581400"/>
          </a:xfrm>
        </p:spPr>
        <p:txBody>
          <a:bodyPr/>
          <a:lstStyle/>
          <a:p>
            <a:pPr eaLnBrk="1" hangingPunct="1">
              <a:spcBef>
                <a:spcPts val="400"/>
              </a:spcBef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Part 38</a:t>
            </a:r>
          </a:p>
          <a:p>
            <a:pPr eaLnBrk="1" hangingPunct="1">
              <a:spcBef>
                <a:spcPts val="400"/>
              </a:spcBef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FTA Circular Ch. 4, Attachment 4-1 (optional checklist)</a:t>
            </a:r>
          </a:p>
          <a:p>
            <a:pPr eaLnBrk="1" hangingPunct="1">
              <a:spcBef>
                <a:spcPts val="400"/>
              </a:spcBef>
              <a:buSzPct val="75000"/>
              <a:buFont typeface="Wingdings" panose="05000000000000000000" pitchFamily="2" charset="2"/>
              <a:buChar char="§"/>
            </a:pPr>
            <a:r>
              <a:rPr lang="en-US" sz="2400" dirty="0"/>
              <a:t>Lift edge barriers, handrails, safety elements, etc.</a:t>
            </a:r>
            <a:endParaRPr lang="en-US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438400"/>
            <a:ext cx="5618331" cy="476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154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6012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Vehicle Accessibility Standards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14600"/>
            <a:ext cx="9258300" cy="3581400"/>
          </a:xfrm>
        </p:spPr>
        <p:txBody>
          <a:bodyPr/>
          <a:lstStyle/>
          <a:p>
            <a:pPr eaLnBrk="1" hangingPunct="1">
              <a:spcBef>
                <a:spcPts val="400"/>
              </a:spcBef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Part 38</a:t>
            </a:r>
          </a:p>
          <a:p>
            <a:pPr eaLnBrk="1" hangingPunct="1">
              <a:spcBef>
                <a:spcPts val="400"/>
              </a:spcBef>
              <a:buSzPct val="75000"/>
              <a:buFont typeface="Wingdings" pitchFamily="2" charset="2"/>
              <a:buChar char="§"/>
            </a:pPr>
            <a:r>
              <a:rPr lang="en-US" sz="3200" dirty="0"/>
              <a:t>Ramp slopes, cross-slopes, runs, and edge conditions</a:t>
            </a:r>
          </a:p>
          <a:p>
            <a:pPr eaLnBrk="1" hangingPunct="1">
              <a:spcBef>
                <a:spcPts val="400"/>
              </a:spcBef>
              <a:buSzPct val="75000"/>
              <a:buFont typeface="Wingdings" pitchFamily="2" charset="2"/>
              <a:buChar char="§"/>
            </a:pPr>
            <a:r>
              <a:rPr lang="en-US" sz="3200" dirty="0"/>
              <a:t>Floor slopes, slip resistance, and level changes</a:t>
            </a:r>
          </a:p>
          <a:p>
            <a:pPr eaLnBrk="1" hangingPunct="1">
              <a:spcBef>
                <a:spcPts val="400"/>
              </a:spcBef>
              <a:buSzPct val="75000"/>
              <a:buFont typeface="Wingdings" pitchFamily="2" charset="2"/>
              <a:buChar char="§"/>
            </a:pPr>
            <a:r>
              <a:rPr lang="en-US" sz="3200" dirty="0"/>
              <a:t>Interior handrails – location, cross-sectional diameter, knuckle clearances</a:t>
            </a:r>
          </a:p>
          <a:p>
            <a:pPr eaLnBrk="1" hangingPunct="1">
              <a:spcBef>
                <a:spcPts val="400"/>
              </a:spcBef>
              <a:buSzPct val="75000"/>
              <a:buFont typeface="Wingdings" pitchFamily="2" charset="2"/>
              <a:buChar char="§"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97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OJ 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8588"/>
            <a:ext cx="1371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2336800" y="389466"/>
            <a:ext cx="6400800" cy="75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sz="2400" b="1" dirty="0">
                <a:solidFill>
                  <a:srgbClr val="000066"/>
                </a:solidFill>
                <a:latin typeface="Times New Roman" pitchFamily="18" charset="0"/>
              </a:rPr>
              <a:t>U.S. Department of Justice</a:t>
            </a:r>
          </a:p>
          <a:p>
            <a:pPr eaLnBrk="1" hangingPunct="1">
              <a:lnSpc>
                <a:spcPct val="45000"/>
              </a:lnSpc>
              <a:spcBef>
                <a:spcPct val="50000"/>
              </a:spcBef>
            </a:pPr>
            <a:r>
              <a:rPr lang="en-US" sz="2400" dirty="0">
                <a:solidFill>
                  <a:srgbClr val="000066"/>
                </a:solidFill>
                <a:latin typeface="Times New Roman" pitchFamily="18" charset="0"/>
              </a:rPr>
              <a:t>Civil Rights Division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80164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What you will learn today: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143000" y="2563640"/>
            <a:ext cx="10236200" cy="3352800"/>
          </a:xfrm>
        </p:spPr>
        <p:txBody>
          <a:bodyPr/>
          <a:lstStyle/>
          <a:p>
            <a:pPr marL="514350" indent="-514350" eaLnBrk="1" hangingPunct="1">
              <a:buSzPct val="75000"/>
              <a:buFont typeface="+mj-lt"/>
              <a:buAutoNum type="arabicPeriod"/>
            </a:pPr>
            <a:r>
              <a:rPr lang="en-US" sz="3800" dirty="0"/>
              <a:t>Key terms and types of transportation under the Americans with Disabilities Act (ADA)</a:t>
            </a:r>
          </a:p>
          <a:p>
            <a:pPr marL="514350" indent="-514350" eaLnBrk="1" hangingPunct="1">
              <a:buSzPct val="75000"/>
              <a:buFont typeface="+mj-lt"/>
              <a:buAutoNum type="arabicPeriod"/>
            </a:pPr>
            <a:r>
              <a:rPr lang="en-US" sz="3800" dirty="0"/>
              <a:t>General non-discrimination provisions</a:t>
            </a:r>
          </a:p>
          <a:p>
            <a:pPr marL="514350" indent="-514350" eaLnBrk="1" hangingPunct="1">
              <a:buSzPct val="75000"/>
              <a:buFont typeface="+mj-lt"/>
              <a:buAutoNum type="arabicPeriod"/>
            </a:pPr>
            <a:r>
              <a:rPr lang="en-US" sz="3800" dirty="0"/>
              <a:t>Private transportation provider requirements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9" name="Picture 6" descr="Image of a city bus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128588"/>
            <a:ext cx="1987882" cy="1238927"/>
          </a:xfrm>
          <a:prstGeom prst="rect">
            <a:avLst/>
          </a:prstGeom>
          <a:noFill/>
        </p:spPr>
      </p:pic>
      <p:pic>
        <p:nvPicPr>
          <p:cNvPr id="11" name="Picture 2" descr="Image of a paratransit van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0334871" y="341547"/>
            <a:ext cx="1486690" cy="1147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6012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Vehicle Accessibility Standards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14600"/>
            <a:ext cx="4206765" cy="3581400"/>
          </a:xfrm>
        </p:spPr>
        <p:txBody>
          <a:bodyPr/>
          <a:lstStyle/>
          <a:p>
            <a:pPr eaLnBrk="1" hangingPunct="1">
              <a:spcBef>
                <a:spcPts val="400"/>
              </a:spcBef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Part 38</a:t>
            </a:r>
          </a:p>
          <a:p>
            <a:pPr eaLnBrk="1" hangingPunct="1">
              <a:spcBef>
                <a:spcPts val="400"/>
              </a:spcBef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FTA Circular Ch. 4, Attachment 4-1 (optional checklist)</a:t>
            </a:r>
          </a:p>
          <a:p>
            <a:pPr eaLnBrk="1" hangingPunct="1">
              <a:spcBef>
                <a:spcPts val="500"/>
              </a:spcBef>
              <a:buSzPct val="75000"/>
              <a:buFont typeface="Wingdings" pitchFamily="2" charset="2"/>
              <a:buChar char="§"/>
            </a:pPr>
            <a:r>
              <a:rPr lang="en-US" sz="2400" dirty="0"/>
              <a:t>2 securement locations and devices – 30” x 48” clear floor space</a:t>
            </a:r>
          </a:p>
          <a:p>
            <a:pPr eaLnBrk="1" hangingPunct="1">
              <a:spcBef>
                <a:spcPts val="500"/>
              </a:spcBef>
              <a:buSzPct val="75000"/>
              <a:buFont typeface="Wingdings" pitchFamily="2" charset="2"/>
              <a:buChar char="§"/>
            </a:pPr>
            <a:r>
              <a:rPr lang="en-US" sz="2400" dirty="0"/>
              <a:t>Seatbelt and shoulder harness</a:t>
            </a:r>
          </a:p>
          <a:p>
            <a:pPr eaLnBrk="1" hangingPunct="1">
              <a:spcBef>
                <a:spcPts val="400"/>
              </a:spcBef>
              <a:buSzPct val="75000"/>
              <a:buNone/>
            </a:pPr>
            <a:endParaRPr lang="en-US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565" y="2438400"/>
            <a:ext cx="5402734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87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0" y="3810000"/>
            <a:ext cx="8382000" cy="762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5400" b="1" cap="small" dirty="0">
                <a:solidFill>
                  <a:schemeClr val="accent1"/>
                </a:solidFill>
              </a:rPr>
              <a:t>DOT ADA Requirements</a:t>
            </a:r>
            <a:br>
              <a:rPr lang="en-US" sz="5400" b="1" cap="small" dirty="0">
                <a:solidFill>
                  <a:schemeClr val="accent1"/>
                </a:solidFill>
              </a:rPr>
            </a:br>
            <a:r>
              <a:rPr lang="en-US" sz="5400" b="1" cap="small" dirty="0">
                <a:solidFill>
                  <a:schemeClr val="accent1"/>
                </a:solidFill>
              </a:rPr>
              <a:t>Service Provisions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8163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Maintenance of Accessible Features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438400"/>
            <a:ext cx="10312400" cy="36576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6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37.161, FTA Circular Ch. 2.3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Covers lift/ramps, securement devices, elevators, signage, public address systems, etc.</a:t>
            </a:r>
          </a:p>
          <a:p>
            <a:pPr lvl="1"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Must be repaired promptly</a:t>
            </a:r>
          </a:p>
          <a:p>
            <a:pPr lvl="1"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Must take reasonable steps to accommodate persons with disabilities who would otherwise use the feature</a:t>
            </a:r>
          </a:p>
          <a:p>
            <a:pPr lvl="1"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Does </a:t>
            </a:r>
            <a:r>
              <a:rPr lang="en-US" sz="2800" u="sng" dirty="0"/>
              <a:t>not</a:t>
            </a:r>
            <a:r>
              <a:rPr lang="en-US" sz="2800" dirty="0"/>
              <a:t> prohibit isolate or temporary interruptions due to repair or maintenance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83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3" y="1600203"/>
            <a:ext cx="8382000" cy="762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400" b="1" dirty="0">
                <a:solidFill>
                  <a:schemeClr val="accent1"/>
                </a:solidFill>
              </a:rPr>
              <a:t>Wheelchair Lift &amp; Securement Requirements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3962401" y="2426872"/>
            <a:ext cx="7416799" cy="35052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400" dirty="0">
                <a:solidFill>
                  <a:srgbClr val="000066"/>
                </a:solidFill>
                <a:latin typeface="Arial Black" panose="020B0A04020102020204" pitchFamily="34" charset="0"/>
              </a:rPr>
              <a:t>49 C.F.R. § 37.165, FTA Circular Ch. 2.4</a:t>
            </a:r>
            <a:endParaRPr lang="en-US" sz="2400" dirty="0"/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Securement systems on all accessible buses 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Transport all wheelchairs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Establish a policy to secure all wheelchairs, or only upon passenger’s request 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May not refuse to transport person because the chair cannot be satisfactorily restrained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12" name="Picture 5" descr="Man operating paratransit lift while passenger rides in a wheelchai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09517"/>
            <a:ext cx="2819399" cy="3762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0177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Man securing wheelchair on a paratransit v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851" y="3381375"/>
            <a:ext cx="366134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638300"/>
            <a:ext cx="8382000" cy="762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400" b="1" dirty="0">
                <a:solidFill>
                  <a:schemeClr val="accent1"/>
                </a:solidFill>
              </a:rPr>
              <a:t>Wheelchair Lift &amp; Securement Requirements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390775"/>
            <a:ext cx="6629400" cy="37338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200" dirty="0">
                <a:solidFill>
                  <a:srgbClr val="000066"/>
                </a:solidFill>
                <a:latin typeface="Arial Black" panose="020B0A04020102020204" pitchFamily="34" charset="0"/>
              </a:rPr>
              <a:t>49 C.F.R. § 37.165, FTA Circular Ch. 2.4</a:t>
            </a:r>
            <a:endParaRPr lang="en-US" sz="2200" dirty="0"/>
          </a:p>
          <a:p>
            <a:pPr marL="0" indent="0" eaLnBrk="1" hangingPunct="1">
              <a:buSzPct val="75000"/>
              <a:buNone/>
            </a:pPr>
            <a:r>
              <a:rPr lang="en-US" sz="2400" dirty="0"/>
              <a:t>Upon request, must: 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Allow standees to use the lift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Secure wheelchairs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Assist with securement system, seatbelts, ramp and lift 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300" dirty="0"/>
              <a:t>May require wheelchairs to remain in designated securement locations; persons </a:t>
            </a:r>
            <a:r>
              <a:rPr lang="en-US" sz="2300" u="sng" dirty="0"/>
              <a:t>may</a:t>
            </a:r>
            <a:r>
              <a:rPr lang="en-US" sz="2300" dirty="0"/>
              <a:t> transfer, however may not require person to transfer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4869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590800" y="2020196"/>
            <a:ext cx="67818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>
                <a:latin typeface="+mn-lt"/>
                <a:ea typeface="Tahoma" pitchFamily="34" charset="0"/>
                <a:cs typeface="Tahoma" pitchFamily="34" charset="0"/>
              </a:rPr>
              <a:t>David Knight</a:t>
            </a:r>
          </a:p>
          <a:p>
            <a:pPr algn="ctr">
              <a:defRPr/>
            </a:pPr>
            <a:r>
              <a:rPr lang="en-US" sz="3200" b="1" dirty="0">
                <a:latin typeface="+mn-lt"/>
                <a:ea typeface="Tahoma" pitchFamily="34" charset="0"/>
                <a:cs typeface="Tahoma" pitchFamily="34" charset="0"/>
              </a:rPr>
              <a:t>Disability Rights Section</a:t>
            </a:r>
          </a:p>
          <a:p>
            <a:pPr algn="ctr">
              <a:defRPr/>
            </a:pPr>
            <a:r>
              <a:rPr lang="en-US" sz="3200" b="1" dirty="0">
                <a:latin typeface="+mn-lt"/>
                <a:ea typeface="Tahoma" pitchFamily="34" charset="0"/>
                <a:cs typeface="Tahoma" pitchFamily="34" charset="0"/>
              </a:rPr>
              <a:t>U.S. Department of Justice</a:t>
            </a:r>
          </a:p>
          <a:p>
            <a:pPr algn="ctr">
              <a:defRPr/>
            </a:pPr>
            <a:r>
              <a:rPr lang="en-US" sz="3200" dirty="0">
                <a:latin typeface="+mn-lt"/>
                <a:ea typeface="Tahoma" pitchFamily="34" charset="0"/>
                <a:cs typeface="Tahoma" pitchFamily="34" charset="0"/>
                <a:hlinkClick r:id="rId2"/>
              </a:rPr>
              <a:t>david.knight@usdoj.gov</a:t>
            </a:r>
            <a:r>
              <a:rPr lang="en-US" sz="3200" dirty="0">
                <a:latin typeface="+mn-lt"/>
                <a:ea typeface="Tahoma" pitchFamily="34" charset="0"/>
                <a:cs typeface="Tahoma" pitchFamily="34" charset="0"/>
              </a:rPr>
              <a:t>   </a:t>
            </a:r>
            <a:endParaRPr lang="en-US" sz="2800" dirty="0">
              <a:latin typeface="+mn-lt"/>
              <a:ea typeface="Tahoma" pitchFamily="34" charset="0"/>
              <a:cs typeface="Tahoma" pitchFamily="34" charset="0"/>
            </a:endParaRPr>
          </a:p>
          <a:p>
            <a:pPr algn="ctr">
              <a:defRPr/>
            </a:pPr>
            <a:r>
              <a:rPr lang="en-US" sz="2800" dirty="0">
                <a:latin typeface="+mn-lt"/>
                <a:ea typeface="Tahoma" pitchFamily="34" charset="0"/>
                <a:cs typeface="Tahoma" pitchFamily="34" charset="0"/>
              </a:rPr>
              <a:t>202-616-2110</a:t>
            </a:r>
          </a:p>
          <a:p>
            <a:pPr algn="ctr">
              <a:defRPr/>
            </a:pPr>
            <a:r>
              <a:rPr lang="en-US" sz="2800" dirty="0">
                <a:latin typeface="+mn-lt"/>
                <a:ea typeface="Tahoma" pitchFamily="34" charset="0"/>
                <a:cs typeface="Tahoma" pitchFamily="34" charset="0"/>
              </a:rPr>
              <a:t>1-800-514-0301 (voice)</a:t>
            </a:r>
          </a:p>
          <a:p>
            <a:pPr algn="ctr">
              <a:defRPr/>
            </a:pPr>
            <a:r>
              <a:rPr lang="en-US" sz="2800" dirty="0">
                <a:latin typeface="+mn-lt"/>
                <a:ea typeface="Tahoma" pitchFamily="34" charset="0"/>
                <a:cs typeface="Tahoma" pitchFamily="34" charset="0"/>
              </a:rPr>
              <a:t>1-800-514-0383 (TTY)</a:t>
            </a:r>
          </a:p>
          <a:p>
            <a:pPr algn="ctr">
              <a:defRPr/>
            </a:pPr>
            <a:r>
              <a:rPr lang="en-US" sz="3200" dirty="0">
                <a:latin typeface="+mn-lt"/>
                <a:ea typeface="Tahoma" pitchFamily="34" charset="0"/>
                <a:cs typeface="Tahoma" pitchFamily="34" charset="0"/>
                <a:hlinkClick r:id="rId3"/>
              </a:rPr>
              <a:t>www.ada.gov</a:t>
            </a:r>
            <a:r>
              <a:rPr lang="en-US" sz="3200" dirty="0">
                <a:latin typeface="+mn-lt"/>
                <a:ea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16088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DOJ Enforcement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459614"/>
            <a:ext cx="10210800" cy="3560185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3200" dirty="0"/>
              <a:t>28 C.F.R. Part 35, Subpart F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600" dirty="0"/>
              <a:t>Complaint/Investigations and Compliance Reviews</a:t>
            </a:r>
          </a:p>
          <a:p>
            <a:pPr lvl="1" eaLnBrk="1" hangingPunct="1">
              <a:buSzPct val="75000"/>
              <a:buNone/>
            </a:pPr>
            <a:r>
              <a:rPr lang="en-US" dirty="0">
                <a:hlinkClick r:id="rId3"/>
              </a:rPr>
              <a:t>http://www.ada.gov/filing_complaint.htm</a:t>
            </a:r>
            <a:r>
              <a:rPr lang="en-US" dirty="0"/>
              <a:t> 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600" dirty="0"/>
              <a:t>DOJ and DOT (Federal Transit Administration) have a collaborative Memorandum of Understanding (MOU) for public transit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600" dirty="0"/>
              <a:t>DOJ and DOT (Federal Motor Carriers Safety Administration) MOU for motor coaches for private transportation providers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2900" dirty="0"/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3200" dirty="0"/>
          </a:p>
          <a:p>
            <a:pPr eaLnBrk="1" hangingPunct="1">
              <a:buSzPct val="75000"/>
              <a:buNone/>
            </a:pPr>
            <a:r>
              <a:rPr lang="en-US" sz="3200" dirty="0"/>
              <a:t>	</a:t>
            </a:r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20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538426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What Types of Transportation are Covered?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14600"/>
            <a:ext cx="9067800" cy="36576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100" dirty="0"/>
              <a:t>Heavy, Light, and Intercity Rail Systems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100" dirty="0"/>
              <a:t>City Buses &amp; </a:t>
            </a:r>
            <a:r>
              <a:rPr lang="en-US" sz="3100" dirty="0" err="1"/>
              <a:t>Paratransit</a:t>
            </a:r>
            <a:r>
              <a:rPr lang="en-US" sz="3100" dirty="0"/>
              <a:t> Systems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100" dirty="0"/>
              <a:t>Taxis, Airport Shuttles, etc.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100" dirty="0"/>
              <a:t>Hotel Shuttles, Car Rental Shuttles, etc.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100" dirty="0"/>
              <a:t>Intercity Buses and Tour Companies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100" dirty="0"/>
              <a:t>Airports and Airlines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884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Non Discrimination Provisions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438400"/>
            <a:ext cx="10312400" cy="37338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Cannot prevent a person with a disability from using the transportation service for the general public if the individual is capable of using the system. 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§ 37.5(b)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Cannot require that an individual with a disability be accompanied by an attendant. 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§ 37.5(e)</a:t>
            </a:r>
            <a:endParaRPr lang="en-US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 eaLnBrk="1" hangingPunct="1">
              <a:buSzPct val="75000"/>
              <a:buNone/>
            </a:pPr>
            <a:endParaRPr lang="en-US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 algn="r" eaLnBrk="1" hangingPunct="1"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FTA Circular Ch. 2.2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07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Non Discrimination Provisions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10515600" cy="37338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Cannot impose special charges (extra fees) on   individual with disabilities. 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§ 37.5(d), FTA Circular Ch. 2.2</a:t>
            </a:r>
          </a:p>
          <a:p>
            <a:pPr lvl="1"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Same rate must be charged to passenger requiring use of the lift.</a:t>
            </a:r>
          </a:p>
          <a:p>
            <a:pPr lvl="1"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If a taxi charges $1 to stow luggage in the trunk, it cannot charge $2 to stow a wheelchair.  $1 charge would be acceptable. [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  <a:ea typeface="+mn-ea"/>
                <a:cs typeface="+mn-cs"/>
              </a:rPr>
              <a:t>Appendix D</a:t>
            </a:r>
            <a:r>
              <a:rPr lang="en-US" sz="3200" dirty="0"/>
              <a:t>]</a:t>
            </a:r>
            <a:endParaRPr lang="en-US" sz="28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83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8288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The Americans with Disabilities Act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8077200" y="2819400"/>
            <a:ext cx="3200400" cy="3124200"/>
          </a:xfrm>
          <a:ln>
            <a:noFill/>
          </a:ln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400" dirty="0"/>
              <a:t>Signed July 26, 1990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590800"/>
            <a:ext cx="6705600" cy="352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4441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Other Service Requirements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438400"/>
            <a:ext cx="10312400" cy="37338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6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37.167, FTA Circular Ch. 2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Entity must ensure that operators make use of accessibility-related equipment and features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Adequate information regarding transportation services must be made available through accessible formats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Persons using the lift must be allowed to exit at any stop, unless it would damage the lift or there are temporary conditions precluding anyone’s use of the stop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Must ensure adequate time allowed to board/disembark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664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Service Animals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4419600" y="2514600"/>
            <a:ext cx="6959600" cy="35814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Allow to accompany passengers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Animals that are </a:t>
            </a:r>
            <a:r>
              <a:rPr lang="en-US" sz="3200" b="1" u="sng" dirty="0">
                <a:solidFill>
                  <a:srgbClr val="00B050"/>
                </a:solidFill>
              </a:rPr>
              <a:t>individually trained</a:t>
            </a:r>
            <a:r>
              <a:rPr lang="en-US" sz="3200" dirty="0"/>
              <a:t> to </a:t>
            </a:r>
            <a:r>
              <a:rPr lang="en-US" sz="3200" b="1" u="sng" dirty="0">
                <a:solidFill>
                  <a:srgbClr val="00B050"/>
                </a:solidFill>
              </a:rPr>
              <a:t>perform tasks</a:t>
            </a: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200" dirty="0"/>
              <a:t>for people with disabilities</a:t>
            </a:r>
          </a:p>
          <a:p>
            <a:pPr lvl="1" algn="r" eaLnBrk="1" hangingPunct="1">
              <a:buSzPct val="75000"/>
              <a:buNone/>
            </a:pPr>
            <a:endParaRPr lang="en-US" sz="2000" dirty="0">
              <a:solidFill>
                <a:srgbClr val="000066"/>
              </a:solidFill>
              <a:latin typeface="Arial Black" panose="020B0A04020102020204" pitchFamily="34" charset="0"/>
            </a:endParaRPr>
          </a:p>
          <a:p>
            <a:pPr lvl="1" algn="r" eaLnBrk="1" hangingPunct="1">
              <a:buSzPct val="75000"/>
              <a:buNone/>
            </a:pPr>
            <a:endParaRPr lang="en-US" sz="2000" dirty="0">
              <a:solidFill>
                <a:srgbClr val="000066"/>
              </a:solidFill>
              <a:latin typeface="Arial Black" panose="020B0A04020102020204" pitchFamily="34" charset="0"/>
            </a:endParaRPr>
          </a:p>
          <a:p>
            <a:pPr lvl="1" algn="r" eaLnBrk="1" hangingPunct="1">
              <a:buSzPct val="75000"/>
              <a:buNone/>
            </a:pPr>
            <a:r>
              <a:rPr lang="en-US" sz="2000" dirty="0">
                <a:solidFill>
                  <a:srgbClr val="000066"/>
                </a:solidFill>
                <a:latin typeface="Arial Black" panose="020B0A04020102020204" pitchFamily="34" charset="0"/>
              </a:rPr>
              <a:t>49 C.F.R. §§ 37.3 &amp; 37.167(d)</a:t>
            </a:r>
          </a:p>
          <a:p>
            <a:pPr lvl="1" algn="r" eaLnBrk="1" hangingPunct="1">
              <a:buSzPct val="75000"/>
              <a:buNone/>
            </a:pPr>
            <a:r>
              <a:rPr lang="en-US" sz="2000" dirty="0">
                <a:solidFill>
                  <a:srgbClr val="000066"/>
                </a:solidFill>
                <a:latin typeface="Arial Black" panose="020B0A04020102020204" pitchFamily="34" charset="0"/>
              </a:rPr>
              <a:t>FTA Circular Ch. 2.6</a:t>
            </a:r>
            <a:endParaRPr lang="en-US" sz="2200" dirty="0">
              <a:solidFill>
                <a:srgbClr val="000066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5" descr="A service animal sign from the Utah Transit Administration that reads: &quot;Service Animals Welcome.&quot;  A sillouhette of a dog is in a green circle in the center, but looks like it could also be a cat or a fox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462196"/>
            <a:ext cx="3360738" cy="4383104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833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3457">
            <a:off x="2936129" y="4080508"/>
            <a:ext cx="2030521" cy="3136026"/>
          </a:xfrm>
          <a:prstGeom prst="rect">
            <a:avLst/>
          </a:prstGeom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1811293"/>
            <a:ext cx="7467600" cy="5794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Resources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3074" name="Picture 2" descr="Image of Easter Seals Project Action poster - Facts about Service Animals and Transport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58646"/>
            <a:ext cx="5743360" cy="499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5"/>
          <p:cNvSpPr>
            <a:spLocks noGrp="1" noChangeArrowheads="1"/>
          </p:cNvSpPr>
          <p:nvPr>
            <p:ph idx="1"/>
          </p:nvPr>
        </p:nvSpPr>
        <p:spPr>
          <a:xfrm>
            <a:off x="762000" y="2362200"/>
            <a:ext cx="4800600" cy="3581400"/>
          </a:xfrm>
        </p:spPr>
        <p:txBody>
          <a:bodyPr/>
          <a:lstStyle/>
          <a:p>
            <a:pPr marL="0" indent="0" eaLnBrk="1" hangingPunct="1">
              <a:spcBef>
                <a:spcPts val="500"/>
              </a:spcBef>
              <a:buSzPct val="75000"/>
              <a:buNone/>
            </a:pPr>
            <a:r>
              <a:rPr lang="en-US" dirty="0"/>
              <a:t>National Aging and Disability Transportation Center – </a:t>
            </a:r>
            <a:r>
              <a:rPr lang="en-US" dirty="0">
                <a:hlinkClick r:id="rId4"/>
              </a:rPr>
              <a:t>www.nadtc.org</a:t>
            </a:r>
            <a:r>
              <a:rPr lang="en-US" dirty="0"/>
              <a:t>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386804">
            <a:off x="1376645" y="4125998"/>
            <a:ext cx="2006991" cy="347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4879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Training Requirements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143000" y="2438400"/>
            <a:ext cx="10236200" cy="37338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6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37.173, FTA Circular Ch. 2.9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900" dirty="0"/>
              <a:t>All entities which operate a transportation system shall ensure that personnel are </a:t>
            </a:r>
            <a:r>
              <a:rPr lang="en-US" sz="2900" b="1" u="sng" dirty="0">
                <a:solidFill>
                  <a:srgbClr val="00B050"/>
                </a:solidFill>
              </a:rPr>
              <a:t>trained to proficiency</a:t>
            </a:r>
            <a:r>
              <a:rPr lang="en-US" sz="2900" dirty="0"/>
              <a:t>, as appropriate to their duties, so that they operate vehicles and equipment safely and properly assist and treat individuals with disabilities who use the service in a </a:t>
            </a:r>
            <a:r>
              <a:rPr lang="en-US" sz="2900" b="1" u="sng" dirty="0">
                <a:solidFill>
                  <a:srgbClr val="00B050"/>
                </a:solidFill>
              </a:rPr>
              <a:t>respectful and courteous way</a:t>
            </a:r>
            <a:r>
              <a:rPr lang="en-US" sz="2900" dirty="0"/>
              <a:t>, with appropriate attention to differences among individuals with disabilities.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226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33299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Stop Announcements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7924800" cy="37338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6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37.167(b), FTA Circular Ch. 6.6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500" dirty="0"/>
              <a:t>Applies to fixed route – public &amp; private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500" dirty="0"/>
              <a:t>Must announce transfer points, major            intersections, and destination points, at               intervals along a route sufficient to permit       individuals to be oriented to their location.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500" dirty="0"/>
              <a:t>Must announce stops on request.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500" dirty="0"/>
              <a:t>Can be automated or by driver.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12" name="Picture 5" descr="Pittsburg Stop Announcem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124200"/>
            <a:ext cx="4025132" cy="268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6995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25613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Route Identification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487612"/>
            <a:ext cx="7848600" cy="3608387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6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37.167(c), FTA Circular Ch. 6.7</a:t>
            </a:r>
          </a:p>
          <a:p>
            <a:pPr marL="0" indent="0" eaLnBrk="1" hangingPunct="1">
              <a:buSzPct val="75000"/>
              <a:buNone/>
            </a:pPr>
            <a:r>
              <a:rPr lang="en-US" sz="2300" dirty="0"/>
              <a:t>Where vehicles or other conveyances for more                     than one route serve the same stop, the entity                      shall provide a means by which an individual                        with a visual impairment </a:t>
            </a:r>
            <a:r>
              <a:rPr lang="en-US" sz="2300" i="1" dirty="0"/>
              <a:t>or other disability</a:t>
            </a:r>
            <a:r>
              <a:rPr lang="en-US" sz="2300" dirty="0"/>
              <a:t> can                identify the proper vehicle to enter or be                       identified to the vehicle operator as a person                          seeking a ride on that particular route.</a:t>
            </a:r>
          </a:p>
          <a:p>
            <a:pPr eaLnBrk="1" hangingPunct="1">
              <a:buSzPct val="75000"/>
              <a:buFont typeface="Wingdings" panose="05000000000000000000" pitchFamily="2" charset="2"/>
              <a:buChar char="Ø"/>
            </a:pPr>
            <a:r>
              <a:rPr lang="en-US" sz="2300" dirty="0"/>
              <a:t>i.e., external stop announcements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13" name="Picture 5" descr="NYC B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3124200"/>
            <a:ext cx="38354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1549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3657600"/>
            <a:ext cx="8382000" cy="762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5400" b="1" cap="small" dirty="0">
                <a:solidFill>
                  <a:schemeClr val="accent1"/>
                </a:solidFill>
              </a:rPr>
              <a:t>Public Transportation Obligations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328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698625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 dirty="0">
                <a:solidFill>
                  <a:schemeClr val="accent1"/>
                </a:solidFill>
              </a:rPr>
              <a:t>Keeping Lifts Operable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01900"/>
            <a:ext cx="10591800" cy="37338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2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37.163</a:t>
            </a:r>
          </a:p>
          <a:p>
            <a:pPr marL="0" indent="0" eaLnBrk="1" hangingPunct="1">
              <a:buSzPct val="75000"/>
              <a:buNone/>
            </a:pPr>
            <a:r>
              <a:rPr lang="en-US" sz="2600" b="1" u="sng" dirty="0">
                <a:solidFill>
                  <a:srgbClr val="FF0000"/>
                </a:solidFill>
              </a:rPr>
              <a:t>Public</a:t>
            </a:r>
            <a:r>
              <a:rPr lang="en-US" sz="2600" dirty="0"/>
              <a:t>/non-rail entities must: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Establish system of regular &amp; frequent                                                              maintenance checks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Report failures as soon as possible                                            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Provide alternative transportation if the                                                                                      headway to the next accessible vehicle exceeds 30 minutes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Must take lift vehicle out of service by the next day, unless there is no spare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8" name="Picture 5" descr="Bus Lif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062273"/>
            <a:ext cx="4263711" cy="284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3166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43869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ADA Complementary </a:t>
            </a:r>
            <a:r>
              <a:rPr lang="en-US" sz="4200" b="1" dirty="0" err="1">
                <a:solidFill>
                  <a:schemeClr val="accent1"/>
                </a:solidFill>
              </a:rPr>
              <a:t>Paratransit</a:t>
            </a:r>
            <a:endParaRPr lang="en-US" sz="4200" b="1" dirty="0">
              <a:solidFill>
                <a:schemeClr val="accent1"/>
              </a:solidFill>
            </a:endParaRP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410619"/>
            <a:ext cx="6629400" cy="37338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§§ 37.121-155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Designed as a compliment to </a:t>
            </a:r>
            <a:r>
              <a:rPr lang="en-US" sz="2400" i="1" dirty="0"/>
              <a:t>public</a:t>
            </a:r>
            <a:r>
              <a:rPr lang="en-US" sz="2400" dirty="0"/>
              <a:t> fixed route bus service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A safety net; intended for riders who cannot take some or all of their trips on the city bus because of their disability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Shared-ride, origin-to-destination service</a:t>
            </a:r>
          </a:p>
          <a:p>
            <a:pPr marL="274320" indent="-274320" eaLnBrk="1" hangingPunct="1">
              <a:buSzPct val="75000"/>
              <a:buFont typeface="Wingdings" pitchFamily="2" charset="2"/>
              <a:buChar char="§"/>
            </a:pPr>
            <a:r>
              <a:rPr lang="en-US" sz="2400" dirty="0"/>
              <a:t>Regulatory Focus: Eligibility &amp; Service Criteria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13" name="Picture 6" descr="paratransi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466617"/>
            <a:ext cx="3544991" cy="236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Paratransit seda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021527"/>
            <a:ext cx="2635624" cy="169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7276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3505200"/>
            <a:ext cx="8382000" cy="762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5400" b="1" cap="small" dirty="0">
                <a:solidFill>
                  <a:schemeClr val="accent1"/>
                </a:solidFill>
              </a:rPr>
              <a:t>2015 Requirements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85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8288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The Americans with Disabilities Act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143000" y="2819400"/>
            <a:ext cx="9753600" cy="3124200"/>
          </a:xfrm>
          <a:ln>
            <a:noFill/>
          </a:ln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400" dirty="0"/>
              <a:t>Original DOT Regulations – Sep 6, 1991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400" dirty="0"/>
              <a:t>Over-the-Road Buses – Sep 28, 1998</a:t>
            </a:r>
            <a:endParaRPr lang="en-US" sz="3500" dirty="0"/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500" dirty="0"/>
              <a:t>Reasonable Modification of Policies, Practices, and Procedures; Responsible Employee and Complaint Procedures – Mar 13, 2015</a:t>
            </a:r>
            <a:endParaRPr lang="en-US" sz="3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012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16088"/>
            <a:ext cx="96012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Responsible Person and Complaint Procedures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143000" y="2478088"/>
            <a:ext cx="10236200" cy="3694112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6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37.17, FTA Circular Ch. 12.7</a:t>
            </a:r>
          </a:p>
          <a:p>
            <a:pPr marL="0" indent="0" eaLnBrk="1" hangingPunct="1">
              <a:buSzPct val="75000"/>
              <a:buNone/>
            </a:pPr>
            <a:r>
              <a:rPr lang="en-US" sz="2600" dirty="0">
                <a:solidFill>
                  <a:srgbClr val="002060"/>
                </a:solidFill>
                <a:latin typeface="Arial Black" panose="020B0A04020102020204" pitchFamily="34" charset="0"/>
              </a:rPr>
              <a:t>Effective July 2015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Each entity must designate at least one person to comply with the DOT requirements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Shall adopt a  complaint procedures with incorporates due process standards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Provide prompt equitable resolution of complaints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8524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Reasonable Modifications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14400" y="2438400"/>
            <a:ext cx="10464800" cy="37338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Make reasonable modifications in policies, practices, or procedures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When necessary to afford goods, services, facilities, privileges, advantages, or accommodations to individuals with disabilities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Unless making the modification would fundamentally alter the nature of the goods, services, facilities, privileges, advantages, or accommodations</a:t>
            </a:r>
          </a:p>
          <a:p>
            <a:pPr marL="0" indent="0" algn="r" eaLnBrk="1" hangingPunct="1">
              <a:buSzPct val="75000"/>
              <a:buNone/>
            </a:pPr>
            <a:r>
              <a:rPr lang="en-US" sz="2000" dirty="0">
                <a:solidFill>
                  <a:srgbClr val="000066"/>
                </a:solidFill>
                <a:latin typeface="Arial Black" panose="020B0A04020102020204" pitchFamily="34" charset="0"/>
              </a:rPr>
              <a:t>§ 37.5(</a:t>
            </a:r>
            <a:r>
              <a:rPr lang="en-US" sz="2000" dirty="0" err="1">
                <a:solidFill>
                  <a:srgbClr val="000066"/>
                </a:solidFill>
                <a:latin typeface="Arial Black" panose="020B0A04020102020204" pitchFamily="34" charset="0"/>
              </a:rPr>
              <a:t>i</a:t>
            </a:r>
            <a:r>
              <a:rPr lang="en-US" sz="2000" dirty="0">
                <a:solidFill>
                  <a:srgbClr val="000066"/>
                </a:solidFill>
                <a:latin typeface="Arial Black" panose="020B0A04020102020204" pitchFamily="34" charset="0"/>
              </a:rPr>
              <a:t>)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874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Reasonable Modification Requests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10388600" cy="3505200"/>
          </a:xfrm>
        </p:spPr>
        <p:txBody>
          <a:bodyPr/>
          <a:lstStyle/>
          <a:p>
            <a:pPr eaLnBrk="1" hangingPunct="1">
              <a:buSzPct val="75000"/>
              <a:buNone/>
            </a:pPr>
            <a:r>
              <a:rPr lang="en-US" sz="2800" dirty="0"/>
              <a:t>Examples that should generally be </a:t>
            </a:r>
            <a:r>
              <a:rPr lang="en-US" sz="2800" b="1" dirty="0">
                <a:solidFill>
                  <a:srgbClr val="00B050"/>
                </a:solidFill>
              </a:rPr>
              <a:t>granted</a:t>
            </a:r>
            <a:r>
              <a:rPr lang="en-US" sz="2800" dirty="0"/>
              <a:t>: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Assistance over snow and ice or other extreme weather assistance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Positioning a fixed route bus around an obstruction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Assistance with fare handling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Allowing eating and drinking or medicine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Boarding separately from wheelchair</a:t>
            </a:r>
          </a:p>
          <a:p>
            <a:pPr algn="r" eaLnBrk="1" hangingPunct="1">
              <a:buSzPct val="75000"/>
              <a:buNone/>
            </a:pPr>
            <a:r>
              <a:rPr lang="en-US" sz="2000" dirty="0">
                <a:solidFill>
                  <a:srgbClr val="000066"/>
                </a:solidFill>
                <a:latin typeface="Arial Black" panose="020B0A04020102020204" pitchFamily="34" charset="0"/>
              </a:rPr>
              <a:t>Appendix E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2298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Reasonable Modification Requests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2438400"/>
            <a:ext cx="10439400" cy="3352800"/>
          </a:xfrm>
        </p:spPr>
        <p:txBody>
          <a:bodyPr/>
          <a:lstStyle/>
          <a:p>
            <a:pPr eaLnBrk="1" hangingPunct="1">
              <a:buSzPct val="75000"/>
              <a:buNone/>
            </a:pPr>
            <a:r>
              <a:rPr lang="en-US" sz="2800" dirty="0"/>
              <a:t>Examples that would generally be </a:t>
            </a:r>
            <a:r>
              <a:rPr lang="en-US" sz="2800" b="1" dirty="0">
                <a:solidFill>
                  <a:srgbClr val="FF0000"/>
                </a:solidFill>
              </a:rPr>
              <a:t>denied</a:t>
            </a:r>
            <a:r>
              <a:rPr lang="en-US" sz="2800" dirty="0"/>
              <a:t>: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A dedicated vehicle or special equipment in a vehicle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Personal Care Attendant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Free rides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Caring for a service animal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700" dirty="0"/>
              <a:t>Assistance with luggage or packages</a:t>
            </a:r>
          </a:p>
          <a:p>
            <a:pPr marL="0" indent="0" algn="r" eaLnBrk="1" hangingPunct="1">
              <a:buSzPct val="75000"/>
              <a:buNone/>
            </a:pPr>
            <a:r>
              <a:rPr lang="en-US" sz="2600" dirty="0"/>
              <a:t>			      </a:t>
            </a:r>
            <a:r>
              <a:rPr lang="en-US" sz="2000" dirty="0">
                <a:solidFill>
                  <a:srgbClr val="000066"/>
                </a:solidFill>
                <a:latin typeface="Arial Black" panose="020B0A04020102020204" pitchFamily="34" charset="0"/>
              </a:rPr>
              <a:t>Appendix E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098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OJ 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8588"/>
            <a:ext cx="1371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6012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Enforcement Examples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36006" y="2505364"/>
            <a:ext cx="9708194" cy="3276600"/>
          </a:xfrm>
        </p:spPr>
        <p:txBody>
          <a:bodyPr/>
          <a:lstStyle/>
          <a:p>
            <a:pPr eaLnBrk="1" hangingPunct="1">
              <a:buSzPct val="75000"/>
              <a:buNone/>
            </a:pPr>
            <a:r>
              <a:rPr lang="en-US" sz="3200" dirty="0"/>
              <a:t>Chariot Transit – 2017 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Leased primarily inaccessible vehicles from July 2015 to November 2016; advertised that they could only transport individuals willing to transfer out of their wheelchair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Agreed to provide equivalent service </a:t>
            </a:r>
          </a:p>
          <a:p>
            <a:pPr marL="0" indent="0" eaLnBrk="1" hangingPunct="1">
              <a:buSzPct val="75000"/>
              <a:buNone/>
            </a:pPr>
            <a:r>
              <a:rPr lang="en-US" sz="2800" dirty="0">
                <a:hlinkClick r:id="rId4"/>
              </a:rPr>
              <a:t>https://www.ada.gov/chariot_trans_sa.html</a:t>
            </a:r>
            <a:r>
              <a:rPr lang="en-US" sz="2800" dirty="0"/>
              <a:t> </a:t>
            </a:r>
          </a:p>
          <a:p>
            <a:pPr eaLnBrk="1" hangingPunct="1">
              <a:buSzPct val="75000"/>
              <a:buNone/>
            </a:pPr>
            <a:endParaRPr lang="en-US" sz="3200" dirty="0"/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2000" dirty="0"/>
          </a:p>
          <a:p>
            <a:pPr lvl="1" eaLnBrk="1" hangingPunct="1">
              <a:buSzPct val="75000"/>
              <a:buFont typeface="Wingdings" pitchFamily="2" charset="2"/>
              <a:buChar char="§"/>
            </a:pPr>
            <a:endParaRPr lang="en-US" sz="3200" u="sng" dirty="0"/>
          </a:p>
          <a:p>
            <a:pPr eaLnBrk="1" hangingPunct="1">
              <a:buSzPct val="75000"/>
              <a:buNone/>
            </a:pPr>
            <a:endParaRPr lang="en-US" sz="3200" dirty="0"/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622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OJ 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128588"/>
            <a:ext cx="1371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12800" y="1905000"/>
            <a:ext cx="9640026" cy="1219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Private Entities </a:t>
            </a:r>
            <a:r>
              <a:rPr lang="en-US" sz="4200" b="1" u="sng" dirty="0">
                <a:solidFill>
                  <a:schemeClr val="accent1"/>
                </a:solidFill>
              </a:rPr>
              <a:t>not</a:t>
            </a:r>
            <a:r>
              <a:rPr lang="en-US" sz="4200" b="1" dirty="0">
                <a:solidFill>
                  <a:schemeClr val="accent1"/>
                </a:solidFill>
              </a:rPr>
              <a:t> Primarily Engaged in Transportation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3131127"/>
            <a:ext cx="10134600" cy="26670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Hotel Shuttles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Rental Car Company Shuttles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Parking Lot Shuttles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dirty="0"/>
              <a:t>Amusement Park Shuttle Service</a:t>
            </a:r>
          </a:p>
          <a:p>
            <a:pPr marL="0" indent="0" eaLnBrk="1" hangingPunct="1">
              <a:buSzPct val="75000"/>
              <a:buNone/>
            </a:pPr>
            <a:r>
              <a:rPr lang="en-US" sz="3200" dirty="0">
                <a:solidFill>
                  <a:srgbClr val="002060"/>
                </a:solidFill>
                <a:latin typeface="Arial Black" panose="020B0A04020102020204" pitchFamily="34" charset="0"/>
              </a:rPr>
              <a:t>					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645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DOJ 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128588"/>
            <a:ext cx="1371600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12800" y="1905000"/>
            <a:ext cx="9640026" cy="1219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Private Entities </a:t>
            </a:r>
            <a:r>
              <a:rPr lang="en-US" sz="4200" b="1" u="sng" dirty="0">
                <a:solidFill>
                  <a:schemeClr val="accent1"/>
                </a:solidFill>
              </a:rPr>
              <a:t>not</a:t>
            </a:r>
            <a:r>
              <a:rPr lang="en-US" sz="4200" b="1" dirty="0">
                <a:solidFill>
                  <a:schemeClr val="accent1"/>
                </a:solidFill>
              </a:rPr>
              <a:t> Primarily Engaged in Transportation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3131127"/>
            <a:ext cx="10312400" cy="26670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b="1" dirty="0">
                <a:solidFill>
                  <a:srgbClr val="002060"/>
                </a:solidFill>
              </a:rPr>
              <a:t>Fixed Route Service: </a:t>
            </a:r>
            <a:r>
              <a:rPr lang="en-US" dirty="0">
                <a:solidFill>
                  <a:srgbClr val="002060"/>
                </a:solidFill>
              </a:rPr>
              <a:t>Vehicles over 16 passengers </a:t>
            </a:r>
            <a:r>
              <a:rPr lang="en-US" b="1" dirty="0">
                <a:solidFill>
                  <a:srgbClr val="002060"/>
                </a:solidFill>
              </a:rPr>
              <a:t>must</a:t>
            </a:r>
            <a:r>
              <a:rPr lang="en-US" dirty="0">
                <a:solidFill>
                  <a:srgbClr val="002060"/>
                </a:solidFill>
              </a:rPr>
              <a:t> be accessible; under 16 – accessible or provide “equivalent service”</a:t>
            </a:r>
          </a:p>
          <a:p>
            <a:pPr marL="0" indent="0" eaLnBrk="1" hangingPunct="1">
              <a:buSzPct val="75000"/>
              <a:buNone/>
            </a:pPr>
            <a:r>
              <a:rPr lang="en-US" b="1" dirty="0">
                <a:solidFill>
                  <a:srgbClr val="002060"/>
                </a:solidFill>
              </a:rPr>
              <a:t>Demand Responsive Service: </a:t>
            </a:r>
            <a:r>
              <a:rPr lang="en-US" dirty="0">
                <a:solidFill>
                  <a:srgbClr val="002060"/>
                </a:solidFill>
              </a:rPr>
              <a:t>Vehicles must be accessible, unless “equivalent service” is provided</a:t>
            </a:r>
            <a:endParaRPr lang="en-US" b="1" dirty="0">
              <a:solidFill>
                <a:srgbClr val="002060"/>
              </a:solidFill>
            </a:endParaRPr>
          </a:p>
          <a:p>
            <a:pPr marL="0" indent="0" eaLnBrk="1" hangingPunct="1">
              <a:buSzPct val="75000"/>
              <a:buNone/>
            </a:pPr>
            <a:r>
              <a:rPr lang="en-US" sz="3200" dirty="0">
                <a:solidFill>
                  <a:srgbClr val="002060"/>
                </a:solidFill>
                <a:latin typeface="Arial Black" panose="020B0A04020102020204" pitchFamily="34" charset="0"/>
              </a:rPr>
              <a:t>					                  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37.101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19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27638" y="1676400"/>
            <a:ext cx="105410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How to Use Part 37, Appendix D, and the Circular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980038" y="3711778"/>
            <a:ext cx="10551562" cy="1600200"/>
          </a:xfrm>
        </p:spPr>
        <p:txBody>
          <a:bodyPr/>
          <a:lstStyle/>
          <a:p>
            <a:pPr marL="0" indent="0" eaLnBrk="1" hangingPunct="1">
              <a:buSzPct val="75000"/>
              <a:buNone/>
            </a:pPr>
            <a:r>
              <a:rPr lang="en-US" sz="2100" dirty="0"/>
              <a:t>Appendix D, Section 37.5, Nondiscrimination: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100" dirty="0"/>
              <a:t>“The rule also points out that involuntary conduct related to a disability that may offend or annoy other persons… is not a basis for refusal of transportation.”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980038" y="2254265"/>
            <a:ext cx="1055156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SzPct val="75000"/>
              <a:buFont typeface="Wingdings" pitchFamily="2" charset="2"/>
              <a:buNone/>
            </a:pPr>
            <a:r>
              <a:rPr lang="en-US" sz="2100" kern="0" dirty="0"/>
              <a:t>Section 37.5, Nondiscrimination: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100" i="1" kern="0" dirty="0"/>
              <a:t>“</a:t>
            </a:r>
            <a:r>
              <a:rPr lang="en-US" sz="2100" kern="0" dirty="0"/>
              <a:t>It is not discrimination under this part for an entity to refuse to provide service to an individual with disabilities because that individual engages in violent, </a:t>
            </a:r>
            <a:r>
              <a:rPr lang="en-US" sz="2100" b="1" kern="0" dirty="0">
                <a:solidFill>
                  <a:srgbClr val="00B050"/>
                </a:solidFill>
              </a:rPr>
              <a:t>seriously disruptive</a:t>
            </a:r>
            <a:r>
              <a:rPr lang="en-US" sz="2100" kern="0" dirty="0"/>
              <a:t>, or illegal conduct...”</a:t>
            </a:r>
          </a:p>
          <a:p>
            <a:pPr marL="0" indent="0" eaLnBrk="1" hangingPunct="1">
              <a:buSzPct val="75000"/>
              <a:buFont typeface="Wingdings" pitchFamily="2" charset="2"/>
              <a:buNone/>
            </a:pPr>
            <a:endParaRPr lang="en-US" sz="2200" kern="0" dirty="0"/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980038" y="4768850"/>
            <a:ext cx="105515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SzPct val="75000"/>
              <a:buFont typeface="Wingdings" pitchFamily="2" charset="2"/>
              <a:buNone/>
            </a:pPr>
            <a:r>
              <a:rPr lang="en-US" sz="2100" kern="0" dirty="0"/>
              <a:t>FTA Circular: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100" kern="0" dirty="0"/>
              <a:t>“As another example, many agencies have asked FTA for guidance on serving riders with hygiene issues.  It would not be appropriate to refuse service if the situation were merely unpleasant…”</a:t>
            </a:r>
          </a:p>
          <a:p>
            <a:pPr marL="0" indent="0" eaLnBrk="1" hangingPunct="1">
              <a:buSzPct val="75000"/>
              <a:buFont typeface="Wingdings" pitchFamily="2" charset="2"/>
              <a:buNone/>
            </a:pP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135626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uiExpand="1" build="p"/>
      <p:bldP spid="9" grpId="0"/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Key Terms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14600"/>
            <a:ext cx="9982200" cy="36576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u="sng" dirty="0"/>
              <a:t>Private entities primarily engaged in the business of transporting people</a:t>
            </a:r>
            <a:r>
              <a:rPr lang="en-US" sz="3200" dirty="0"/>
              <a:t>:  </a:t>
            </a:r>
            <a:r>
              <a:rPr lang="en-US" sz="3200" b="1" dirty="0">
                <a:solidFill>
                  <a:srgbClr val="00B050"/>
                </a:solidFill>
              </a:rPr>
              <a:t>A bus or shuttle company</a:t>
            </a:r>
            <a:r>
              <a:rPr lang="en-US" sz="3200" dirty="0"/>
              <a:t>, etc.</a:t>
            </a:r>
            <a:endParaRPr lang="en-US" sz="2800" dirty="0"/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u="sng" dirty="0"/>
              <a:t>Private entities </a:t>
            </a:r>
            <a:r>
              <a:rPr lang="en-US" sz="3200" b="1" u="sng" dirty="0"/>
              <a:t>NOT</a:t>
            </a:r>
            <a:r>
              <a:rPr lang="en-US" sz="3200" u="sng" dirty="0"/>
              <a:t> primarily engaged in the business of transportation people</a:t>
            </a:r>
            <a:r>
              <a:rPr lang="en-US" sz="3200" dirty="0"/>
              <a:t>:  </a:t>
            </a:r>
            <a:r>
              <a:rPr lang="en-US" sz="3200" b="1" dirty="0">
                <a:solidFill>
                  <a:srgbClr val="00B050"/>
                </a:solidFill>
              </a:rPr>
              <a:t>A hotel with a shuttle</a:t>
            </a:r>
            <a:r>
              <a:rPr lang="en-US" sz="3200" dirty="0"/>
              <a:t>, </a:t>
            </a:r>
            <a:r>
              <a:rPr lang="en-US" sz="3200" b="1" dirty="0">
                <a:solidFill>
                  <a:srgbClr val="00B050"/>
                </a:solidFill>
              </a:rPr>
              <a:t>A rental car company</a:t>
            </a:r>
            <a:r>
              <a:rPr lang="en-US" sz="3200" dirty="0"/>
              <a:t>, etc.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33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96012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Legal Authority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14600"/>
            <a:ext cx="10312400" cy="3121025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Title II, Part B – 42 U.S.C. §§ 12141-12150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Title III – 42 U.S.C. §§ 12184-12186</a:t>
            </a:r>
          </a:p>
          <a:p>
            <a:pPr lvl="1" eaLnBrk="1" hangingPunct="1">
              <a:buSzPct val="75000"/>
              <a:buNone/>
            </a:pPr>
            <a:r>
              <a:rPr lang="en-US" sz="2800" dirty="0">
                <a:hlinkClick r:id="rId3"/>
              </a:rPr>
              <a:t>www.ada.gov</a:t>
            </a:r>
            <a:r>
              <a:rPr lang="en-US" sz="2800" dirty="0"/>
              <a:t>  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49 C.F.R. Part 37 – Transportation Services</a:t>
            </a:r>
          </a:p>
          <a:p>
            <a:pPr lvl="1" eaLnBrk="1" hangingPunct="1">
              <a:buSzPct val="75000"/>
              <a:buFont typeface="Wingdings" pitchFamily="2" charset="2"/>
              <a:buChar char="§"/>
            </a:pPr>
            <a:r>
              <a:rPr lang="en-US" sz="2800" b="1" dirty="0"/>
              <a:t>Appendix D </a:t>
            </a:r>
            <a:r>
              <a:rPr lang="en-US" sz="2800" dirty="0"/>
              <a:t>– Construction &amp; Interpretation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49 C.F.R. Part 38 – Vehicle Specifications</a:t>
            </a:r>
          </a:p>
          <a:p>
            <a:pPr lvl="1" eaLnBrk="1" hangingPunct="1">
              <a:buSzPct val="75000"/>
              <a:buNone/>
            </a:pPr>
            <a:r>
              <a:rPr lang="en-US" sz="2800" dirty="0">
                <a:hlinkClick r:id="rId4"/>
              </a:rPr>
              <a:t>www.transit.dot.gov/ada</a:t>
            </a:r>
            <a:r>
              <a:rPr lang="en-US" sz="2800" dirty="0"/>
              <a:t> 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3200" dirty="0"/>
          </a:p>
          <a:p>
            <a:pPr eaLnBrk="1" hangingPunct="1">
              <a:buSzPct val="75000"/>
              <a:buNone/>
            </a:pPr>
            <a:r>
              <a:rPr lang="en-US" sz="3200" dirty="0"/>
              <a:t>	</a:t>
            </a:r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54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76458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Guidance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438400"/>
            <a:ext cx="10134600" cy="33528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2800" dirty="0"/>
              <a:t>FTA Circular 4710.1 – Americans with Disabilities Act: Guidance, Nov. 4, 2015 found at </a:t>
            </a:r>
            <a:r>
              <a:rPr lang="en-US" sz="2800" dirty="0">
                <a:hlinkClick r:id="rId3"/>
              </a:rPr>
              <a:t>www.transit.dot.gov/ada</a:t>
            </a:r>
            <a:r>
              <a:rPr lang="en-US" sz="2800" dirty="0"/>
              <a:t> </a:t>
            </a:r>
          </a:p>
          <a:p>
            <a:pPr eaLnBrk="1" hangingPunct="1">
              <a:buSzPct val="75000"/>
              <a:buNone/>
            </a:pPr>
            <a:r>
              <a:rPr lang="en-US" sz="3200" dirty="0"/>
              <a:t>	</a:t>
            </a:r>
          </a:p>
          <a:p>
            <a:pPr eaLnBrk="1" hangingPunct="1">
              <a:buSzPct val="75000"/>
              <a:buNone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3493477"/>
            <a:ext cx="5791200" cy="379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42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Key Terms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143000" y="2514600"/>
            <a:ext cx="10236200" cy="3657600"/>
          </a:xfrm>
        </p:spPr>
        <p:txBody>
          <a:bodyPr/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u="sng" dirty="0"/>
              <a:t>Fixed Route</a:t>
            </a:r>
            <a:r>
              <a:rPr lang="en-US" sz="3200" dirty="0"/>
              <a:t>:  vehicle is operated along a prescribed route according to a fixed schedule (</a:t>
            </a:r>
            <a:r>
              <a:rPr lang="en-US" sz="3200" b="1" dirty="0">
                <a:solidFill>
                  <a:srgbClr val="00B050"/>
                </a:solidFill>
              </a:rPr>
              <a:t>city bus</a:t>
            </a:r>
            <a:r>
              <a:rPr lang="en-US" sz="3200" dirty="0"/>
              <a:t>, </a:t>
            </a:r>
            <a:r>
              <a:rPr lang="en-US" sz="3200" b="1" dirty="0">
                <a:solidFill>
                  <a:srgbClr val="00B050"/>
                </a:solidFill>
              </a:rPr>
              <a:t>intercity bus</a:t>
            </a:r>
            <a:r>
              <a:rPr lang="en-US" sz="3200" dirty="0"/>
              <a:t>, </a:t>
            </a:r>
            <a:r>
              <a:rPr lang="en-US" sz="3200" b="1" dirty="0">
                <a:solidFill>
                  <a:srgbClr val="00B050"/>
                </a:solidFill>
              </a:rPr>
              <a:t>rail</a:t>
            </a:r>
            <a:r>
              <a:rPr lang="en-US" sz="3200" dirty="0"/>
              <a:t>, etc.)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u="sng" dirty="0"/>
              <a:t>Demand Responsive</a:t>
            </a:r>
            <a:r>
              <a:rPr lang="en-US" sz="3200" dirty="0"/>
              <a:t>:  not fixed route (</a:t>
            </a:r>
            <a:r>
              <a:rPr lang="en-US" sz="3200" b="1" dirty="0">
                <a:solidFill>
                  <a:srgbClr val="00B050"/>
                </a:solidFill>
              </a:rPr>
              <a:t>taxi</a:t>
            </a:r>
            <a:r>
              <a:rPr lang="en-US" sz="3200" dirty="0"/>
              <a:t>, </a:t>
            </a:r>
            <a:r>
              <a:rPr lang="en-US" sz="3200" b="1" dirty="0">
                <a:solidFill>
                  <a:srgbClr val="00B050"/>
                </a:solidFill>
              </a:rPr>
              <a:t>paratransit</a:t>
            </a:r>
            <a:r>
              <a:rPr lang="en-US" sz="3200" dirty="0"/>
              <a:t>, </a:t>
            </a:r>
            <a:r>
              <a:rPr lang="en-US" sz="3200" b="1" dirty="0">
                <a:solidFill>
                  <a:srgbClr val="00B050"/>
                </a:solidFill>
              </a:rPr>
              <a:t>charter bus</a:t>
            </a:r>
            <a:r>
              <a:rPr lang="en-US" sz="3200" dirty="0"/>
              <a:t>, </a:t>
            </a:r>
            <a:r>
              <a:rPr lang="en-US" sz="3200" b="1" dirty="0">
                <a:solidFill>
                  <a:srgbClr val="00B050"/>
                </a:solidFill>
              </a:rPr>
              <a:t>tour bus</a:t>
            </a:r>
            <a:r>
              <a:rPr lang="en-US" sz="3200" dirty="0"/>
              <a:t>, etc.)      	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			     </a:t>
            </a:r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11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 algn="r" eaLnBrk="1" hangingPunct="1">
              <a:buSzPct val="75000"/>
              <a:buNone/>
            </a:pP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37.3</a:t>
            </a:r>
            <a:endParaRPr lang="en-US" sz="2400" dirty="0"/>
          </a:p>
          <a:p>
            <a:pPr eaLnBrk="1" hangingPunct="1">
              <a:buSzPct val="75000"/>
              <a:buNone/>
            </a:pPr>
            <a:endParaRPr lang="en-US" sz="3200" dirty="0"/>
          </a:p>
          <a:p>
            <a:pPr eaLnBrk="1" hangingPunct="1">
              <a:buSzPct val="75000"/>
              <a:buFont typeface="Wingdings" pitchFamily="2" charset="2"/>
              <a:buChar char="§"/>
            </a:pP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1752600"/>
            <a:ext cx="83820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200" b="1" dirty="0">
                <a:solidFill>
                  <a:schemeClr val="accent1"/>
                </a:solidFill>
              </a:rPr>
              <a:t>Key Terms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514600"/>
            <a:ext cx="10312400" cy="3657600"/>
          </a:xfrm>
        </p:spPr>
        <p:txBody>
          <a:bodyPr>
            <a:normAutofit/>
          </a:bodyPr>
          <a:lstStyle/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u="sng" dirty="0"/>
              <a:t>Public entity</a:t>
            </a:r>
            <a:r>
              <a:rPr lang="en-US" sz="3200" dirty="0"/>
              <a:t>:  Any state or local government or its instrumentality</a:t>
            </a:r>
            <a:endParaRPr lang="en-US" sz="2800" dirty="0"/>
          </a:p>
          <a:p>
            <a:pPr eaLnBrk="1" hangingPunct="1">
              <a:buSzPct val="75000"/>
              <a:buFont typeface="Wingdings" pitchFamily="2" charset="2"/>
              <a:buChar char="§"/>
            </a:pPr>
            <a:r>
              <a:rPr lang="en-US" sz="3200" u="sng" dirty="0"/>
              <a:t>Private entity</a:t>
            </a:r>
            <a:r>
              <a:rPr lang="en-US" sz="3200" dirty="0"/>
              <a:t>:  NOT a state or local government</a:t>
            </a:r>
          </a:p>
          <a:p>
            <a:pPr marL="0" indent="0" eaLnBrk="1" hangingPunct="1">
              <a:buSzPct val="75000"/>
              <a:buNone/>
            </a:pPr>
            <a:r>
              <a:rPr lang="en-US" sz="3200" dirty="0">
                <a:solidFill>
                  <a:srgbClr val="002060"/>
                </a:solidFill>
                <a:latin typeface="Arial Black" panose="020B0A04020102020204" pitchFamily="34" charset="0"/>
              </a:rPr>
              <a:t>    				</a:t>
            </a:r>
          </a:p>
          <a:p>
            <a:pPr marL="0" indent="0" eaLnBrk="1" hangingPunct="1">
              <a:buSzPct val="75000"/>
              <a:buNone/>
            </a:pPr>
            <a:endParaRPr lang="en-US" sz="12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0" indent="0" algn="r" eaLnBrk="1" hangingPunct="1">
              <a:buSzPct val="75000"/>
              <a:buNone/>
            </a:pPr>
            <a:r>
              <a:rPr lang="en-US" sz="3200" dirty="0">
                <a:solidFill>
                  <a:srgbClr val="002060"/>
                </a:solidFill>
                <a:latin typeface="Arial Black" panose="020B0A04020102020204" pitchFamily="34" charset="0"/>
              </a:rPr>
              <a:t>					         </a:t>
            </a:r>
          </a:p>
          <a:p>
            <a:pPr marL="0" indent="0" algn="r" eaLnBrk="1" hangingPunct="1">
              <a:buSzPct val="75000"/>
              <a:buNone/>
            </a:pPr>
            <a:r>
              <a:rPr lang="en-US" sz="32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49 C.F.R. § 37.3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98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3657600"/>
            <a:ext cx="8382000" cy="762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5400" b="1" cap="small" dirty="0">
                <a:solidFill>
                  <a:schemeClr val="accent1"/>
                </a:solidFill>
              </a:rPr>
              <a:t>Private Transportation Obligations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2BC62-5790-4D44-9AEC-E0E2C83A333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46477"/>
      </p:ext>
    </p:extLst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11006</TotalTime>
  <Words>1963</Words>
  <Application>Microsoft Office PowerPoint</Application>
  <PresentationFormat>Widescreen</PresentationFormat>
  <Paragraphs>338</Paragraphs>
  <Slides>48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Arial</vt:lpstr>
      <vt:lpstr>Arial Black</vt:lpstr>
      <vt:lpstr>Calibri</vt:lpstr>
      <vt:lpstr>Cambria</vt:lpstr>
      <vt:lpstr>Century Schoolbook</vt:lpstr>
      <vt:lpstr>Franklin Gothic Book</vt:lpstr>
      <vt:lpstr>Tahoma</vt:lpstr>
      <vt:lpstr>Times New Roman</vt:lpstr>
      <vt:lpstr>Verdana</vt:lpstr>
      <vt:lpstr>Wingdings</vt:lpstr>
      <vt:lpstr>Profile</vt:lpstr>
      <vt:lpstr>PowerPoint Presentation</vt:lpstr>
      <vt:lpstr>What you will learn today:</vt:lpstr>
      <vt:lpstr>The Americans with Disabilities Act</vt:lpstr>
      <vt:lpstr>The Americans with Disabilities Act</vt:lpstr>
      <vt:lpstr>Legal Authority</vt:lpstr>
      <vt:lpstr>Guidance</vt:lpstr>
      <vt:lpstr>Key Terms</vt:lpstr>
      <vt:lpstr>Key Terms</vt:lpstr>
      <vt:lpstr>Private Transportation Obligations</vt:lpstr>
      <vt:lpstr>Private Entities Primarily Engaged in Transportation</vt:lpstr>
      <vt:lpstr>Taxis</vt:lpstr>
      <vt:lpstr>Shuttle Companies</vt:lpstr>
      <vt:lpstr>“Equivalent Service”</vt:lpstr>
      <vt:lpstr>Fixed Route Private Transportation</vt:lpstr>
      <vt:lpstr>Vehicle Accessibility Requirements</vt:lpstr>
      <vt:lpstr>Resource</vt:lpstr>
      <vt:lpstr>Vehicle Accessibility Standards</vt:lpstr>
      <vt:lpstr>Vehicle Accessibility Standards</vt:lpstr>
      <vt:lpstr>Vehicle Accessibility Standards</vt:lpstr>
      <vt:lpstr>Vehicle Accessibility Standards</vt:lpstr>
      <vt:lpstr>DOT ADA Requirements Service Provisions</vt:lpstr>
      <vt:lpstr>Maintenance of Accessible Features</vt:lpstr>
      <vt:lpstr>Wheelchair Lift &amp; Securement Requirements</vt:lpstr>
      <vt:lpstr>Wheelchair Lift &amp; Securement Requirements</vt:lpstr>
      <vt:lpstr>PowerPoint Presentation</vt:lpstr>
      <vt:lpstr>DOJ Enforcement</vt:lpstr>
      <vt:lpstr>What Types of Transportation are Covered?</vt:lpstr>
      <vt:lpstr>Non Discrimination Provisions</vt:lpstr>
      <vt:lpstr>Non Discrimination Provisions</vt:lpstr>
      <vt:lpstr>Other Service Requirements</vt:lpstr>
      <vt:lpstr>Service Animals</vt:lpstr>
      <vt:lpstr>Resources</vt:lpstr>
      <vt:lpstr>Training Requirements</vt:lpstr>
      <vt:lpstr>Stop Announcements</vt:lpstr>
      <vt:lpstr>Route Identification</vt:lpstr>
      <vt:lpstr>Public Transportation Obligations</vt:lpstr>
      <vt:lpstr>Keeping Lifts Operable</vt:lpstr>
      <vt:lpstr>ADA Complementary Paratransit</vt:lpstr>
      <vt:lpstr>2015 Requirements</vt:lpstr>
      <vt:lpstr>Responsible Person and Complaint Procedures</vt:lpstr>
      <vt:lpstr>Reasonable Modifications</vt:lpstr>
      <vt:lpstr>Reasonable Modification Requests</vt:lpstr>
      <vt:lpstr>Reasonable Modification Requests</vt:lpstr>
      <vt:lpstr>Enforcement Examples</vt:lpstr>
      <vt:lpstr>Private Entities not Primarily Engaged in Transportation</vt:lpstr>
      <vt:lpstr>Private Entities not Primarily Engaged in Transportation</vt:lpstr>
      <vt:lpstr>How to Use Part 37, Appendix D, and the Circular</vt:lpstr>
      <vt:lpstr>Key Terms</vt:lpstr>
    </vt:vector>
  </TitlesOfParts>
  <Company>CRT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ccraig</dc:creator>
  <cp:lastModifiedBy>Author</cp:lastModifiedBy>
  <cp:revision>250</cp:revision>
  <cp:lastPrinted>2019-03-13T18:35:43Z</cp:lastPrinted>
  <dcterms:created xsi:type="dcterms:W3CDTF">2006-05-31T15:04:45Z</dcterms:created>
  <dcterms:modified xsi:type="dcterms:W3CDTF">2019-09-04T20:28:52Z</dcterms:modified>
</cp:coreProperties>
</file>